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3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58" r:id="rId13"/>
    <p:sldId id="269" r:id="rId14"/>
    <p:sldId id="270" r:id="rId15"/>
    <p:sldId id="271" r:id="rId16"/>
    <p:sldId id="268" r:id="rId17"/>
    <p:sldId id="272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738D5-861A-4C8C-9F4E-EE1A55873F8C}" v="44" dt="2023-01-25T21:35:51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1:34:22.9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4069 1,'-3926'0,"3916"-1,0 1,0 1,0 0,0 0,0 1,-14 5,20-6,1 0,0 1,0 0,0 0,0 0,0 0,1 0,-1 0,1 1,-1-1,1 1,0 0,0 0,0 0,0 0,1 0,-1 0,1 0,0 1,-1-1,2 0,-2 6,-2 25,1 1,2-1,8 69,-2-2,-5-91,1-1,0 1,0 0,1 0,0 0,1-1,0 1,0-1,1 0,0 0,1 0,7 11,-4-11,0 0,0-1,1 1,0-1,0-1,0 0,1 0,1-1,-1-1,12 5,23 7,1-3,0-1,1-3,73 7,31-5,223-10,-177-5,2693 3,-2864-1,1-2,-1-1,0-1,0-1,30-12,14-2,-23 9,49-3,-11 2,169-48,-215 50,1 1,0 2,53-2,122 6,-155 4,-18-3,0-2,-1-2,1-2,71-23,-81 21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8:04.8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1914 1910,'183'-3,"206"7,-205 25,-122-16,76 5,461-14,-314-7,-237 2,0-1,-1-3,66-14,-86 12,0-1,0-2,-1 0,0-2,0 0,-2-2,27-19,-41 25,-1 0,-1 0,1-1,-1 0,-1-1,0 1,0-1,-1-1,6-12,4-13,15-55,-18 51,4-18,-2-1,-3 0,7-103,-13-183,-6 333,0-1,-1 0,0 1,-1-1,0 1,-1 0,-1 0,0 0,0 0,-1 0,-1 1,0 0,0 0,-1 0,0 1,-1 0,-18-17,-35-22,-3 2,-2 3,-134-67,35 36,-269-82,322 120,27 14,-1 3,-130-13,205 32,-128-24,-37-3,-377 21,312 10,-877-3,1061 3,0 3,0 3,-86 23,128-26,-1-1,1 2,0 0,0 1,1 1,0 0,1 1,0 0,1 1,0 1,0 0,1 0,-16 25,11-15,2 1,1 0,1 1,1 0,1 1,1 0,-10 48,10 4,3 0,9 148,1-92,-3-104,2-1,0 1,2-1,2 0,0 0,2 0,1-1,20 40,2-1,3-2,53 73,-64-105,1-1,1-1,2-2,1-1,56 42,-56-50,0-1,1-1,1-1,50 18,26 5,-57-19,0-2,1-3,1-1,83 9,421-16,-294-11,-212 3,1-1,-1-3,52-12,23-7,-70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08:39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08:24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08:26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08:45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423 0 24575,'420'0'0,"-1263"0"0,1523 0-1365,-626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9:16.30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6595 80,'-472'-15,"-50"-33,-271 32,499 19,-1907-3,2137 3,-68 12,33-3,-949 35,940-46,-134 19,56-3,102-11,-125 24,108-7,62-15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09:36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42 24575,'18'-1'0,"0"-1"0,-1-1 0,33-9 0,32-5 0,316 11 0,-221 9 0,1840-3 0,-1767 20 0,-23-1 0,375-18 0,-285-3 0,-280 0 0,-1-1 0,48-11 0,-45 6 0,67-4 0,230 13-1365,-300-1-5461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19:59:52.9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5275 575,'0'2,"-1"0,1 0,-1 0,0 1,0-1,0 0,0 0,0 0,-1 0,1-1,-1 1,1 0,-1-1,1 1,-1-1,0 1,0-1,0 0,0 1,0-1,0 0,0-1,0 1,0 0,-1 0,-3 0,-68 12,67-12,-82 6,0-4,0-3,0-5,0-3,0-4,2-4,0-4,1-4,-105-43,-307-106,396 149,-2 5,-192-9,70 8,153 12,-288-41,239 30,-186-5,-123 26,180 2,160-3,-158 22,194-13,-27 2,0 4,-106 36,100-22,-82 33,149-54,1 1,1 1,-1 1,2 1,-33 28,21-11,0 1,3 1,-32 47,46-60,2 1,1 0,0 1,2 0,0 1,1 0,-7 44,6 24,6 179,4-168,-1-84,0 0,1-1,1 1,1-1,0 1,1-1,0 0,2-1,0 0,0 0,2 0,14 20,9 6,3-1,1-2,53 44,-23-22,80 65,5-6,5-7,177 96,-220-145,2-5,2-5,3-5,1-5,2-6,2-5,165 21,-142-36,465 70,-204-28,-327-49,533 30,8-41,-269-3,832 4,-1009-8,0-9,184-41,125 12,-123 19,-216 10,123-16,-201 21,124-39,-117 22,0-3,80-48,133-96,-185 109,-81 52,0 0,-1-2,0 0,-2-2,0 0,-1-1,-1-1,-1-1,-1 0,17-32,-9 9,-3-2,-2-1,-1 0,-3-1,-2-1,-2 0,-3 0,-2-1,1-60,-7 101,3-70,-9-109,4 178,0 1,-1-1,0 1,0 0,-1 0,0 0,-1 0,0 1,-1-1,0 1,0 1,-1-1,0 1,-1 0,1 1,-1 0,-1 0,-16-10,-10-3,-1 2,-1 1,-63-20,64 24,-237-79,-268-106,310 99,-442-126,352 166,32 7,-125-11,410 62,-99-14,-180-51,228 52,0 3,-1 2,-61-1,-169 8,214 4,59-3,0 1,0 1,-1 1,1 0,0 0,1 1,-1 1,0 0,1 1,-21 11,-7 11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20:00:35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4:50.8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5469 708,'-31'-28,"-2"1,0 2,-67-37,-120-47,139 71,-135-54,-396-111,462 165,-2 7,0 7,-197-6,-467 32,667 8,0 6,1 7,1 6,2 6,1 7,2 6,2 6,3 6,3 6,-225 149,293-168,2 2,-76 76,104-89,2 3,2 0,2 3,-44 77,27-29,5 3,-49 152,70-173,4 1,4 1,2 0,-1 88,15 159,0-287,1 0,1-1,2 0,2 0,1-1,1 0,2-1,1 0,1-1,24 35,14 13,4-3,91 95,-92-113,2-3,107 76,150 66,-230-153,1-3,96 29,189 41,-49-34,446 47,341-39,583-64,-1469-22,406-25,-441 7,243-59,-377 65,-1-2,0-2,-1-2,-1-3,70-43,-85 42,0-1,-2-2,-1-2,-1-1,-2-1,-1-1,37-54,-30 29,-2-1,-3-1,-2-2,-3-1,27-98,-34 82,-3 0,-3 0,-4-2,-1-106,-8 166,0 1,-2-1,0 0,-2 1,0 0,-1 0,0 0,-2 0,0 1,-1 0,-1 0,-1 1,-1 0,-18-22,-57-56,-187-156,154 147,9 8,-5 4,-4 6,-3 4,-4 7,-224-100,228 128,-2 6,-166-32,-262-21,234 61,176 21,-185-39,194 19,-286-56,355 79,-1 3,0 2,-1 4,-96 11,73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7:45.2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1,'2605'0,"-2551"0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7:47.7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7:49.8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0,'1653'0,"-1599"0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7:52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24T20:07:57.8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B51A-9769-0385-A261-42226238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0BF8A-2EED-146D-0ADA-EB74C4AF5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DDE2D-39D4-D759-F3F2-E71EB9B14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62E26-D92F-3423-CE41-4F4CAB54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3F5FC-4D5D-908A-0829-185FEC8B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1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6299-4ED5-2F69-650D-BC49F088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D6613-A2BB-828E-3C1B-3CCE5DEB92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4108F-C85C-DB9A-CFD2-39DABEE76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D12D4-16B4-EADE-6209-DEDF514E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79ED7-CCE9-182C-D9B3-E18C9A69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2F4C3-A3A2-6D08-5040-C04EBEA355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8CE21-96BB-F8BB-E289-F766018CB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FFBA3-D0F2-B5E6-C5DB-E972FE4B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77C3F-17F6-D1B7-AB7C-CF5EC053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8C456-61F0-5BCB-D332-546FB0A26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3C80-0D5A-9167-2F1B-7521A6FC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65EA9-490B-3FE5-9B99-8DF031478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CC715-D3C8-55BD-88B3-16B6A23E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B0FF4-8D55-F2F5-7F78-112C3ECA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AFFE8-CA3A-25FC-0424-F4341D5BB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0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61CB-48F9-ACB6-61AE-30D6D9802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5EF1F-1F1D-DFDF-AE86-1E64E1D69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7A4AD-CEAE-DF71-5DBA-2C35852D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DED43-2A60-483B-E88D-65BEBB25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1E25-EFA3-D263-D89D-7B462117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0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A1D8-AEA9-EA23-A7CE-1767B1F2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F1EB3-A525-9145-7CA7-7745EA81B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7F4B3-2127-78DD-1844-F0B497EAB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66AAC-1BCB-8352-33F7-14A3E197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719C0-75F7-312B-2C59-F1CCC4F62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2ECF0-DFED-8035-307B-C7A83C80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E2FA-4ED2-E02F-6A9E-01FA5C0A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7194E-C393-08B5-4759-C314AD64B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69C79-AA3F-BFC7-513A-B90276AD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91C32-5EC5-84BE-73A2-01087D7D4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580EB-6B9B-0AA1-0237-FCAA15DD4A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D7210-ED8A-8140-4BFD-021EE670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B4D4F-C65F-B9E5-98AE-65067AD1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C0DF5F-0F2C-2578-EA4A-8D9D4414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A9BF-BC5C-A3BA-7105-DB69C263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E7037-79C1-E54A-B65B-98FFDF8E4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BE123-0C9E-B0C6-2EDD-3DB7D79F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EB5BD-D7E1-542A-DCB0-C6FF9EC8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4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421C57-70C6-DC8E-7147-CF4C2DCCF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252C3-7A2A-C6DA-A345-4FBCCBB7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0A88CB-B9DB-2665-3C6E-C078C777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9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1838-8F38-AAA1-DE87-6BBFE4EB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6EAD1-B53F-CB74-61EB-F5C066468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CC069-5F23-AADC-AECD-E819209A5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971A6-F22A-72CE-C0C5-B816E3A8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A4460-6FCB-5CEF-6FF0-4A2DE938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902E-F1D6-CD53-1C5E-F6F25489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FD16-D735-85D5-C7C2-F8F55A66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47B60-F8AA-2DC1-BACE-B1ECB0FCA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416E4-B87C-89BB-664A-AC20B835D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D7288-EDD0-6DE1-1B35-72361502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94EAF-C159-5A40-7D00-CC09C8CD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AAD4B-5CF4-11B7-3609-76B8C85B5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5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98224B-008A-3544-67CE-3CEC8043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DCAD9-A75D-ED4F-F3F8-60D3A2D39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B077F-5623-90F1-1405-5BF20A4DAD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0E091-9003-4669-813E-35120E472A6A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A2268-8C99-AC7F-2426-C1E6F968F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C738E-FBC4-485F-2106-EF68F396B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981E2-3818-412B-A561-03C95BED2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1.xml"/><Relationship Id="rId18" Type="http://schemas.openxmlformats.org/officeDocument/2006/relationships/customXml" Target="../ink/ink14.xml"/><Relationship Id="rId3" Type="http://schemas.openxmlformats.org/officeDocument/2006/relationships/customXml" Target="../ink/ink5.xml"/><Relationship Id="rId21" Type="http://schemas.openxmlformats.org/officeDocument/2006/relationships/image" Target="../media/image15.png"/><Relationship Id="rId7" Type="http://schemas.openxmlformats.org/officeDocument/2006/relationships/customXml" Target="../ink/ink7.xml"/><Relationship Id="rId12" Type="http://schemas.openxmlformats.org/officeDocument/2006/relationships/image" Target="../media/image12.png"/><Relationship Id="rId17" Type="http://schemas.openxmlformats.org/officeDocument/2006/relationships/customXml" Target="../ink/ink13.xml"/><Relationship Id="rId2" Type="http://schemas.openxmlformats.org/officeDocument/2006/relationships/image" Target="../media/image8.png"/><Relationship Id="rId16" Type="http://schemas.openxmlformats.org/officeDocument/2006/relationships/image" Target="../media/image50.png"/><Relationship Id="rId20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customXml" Target="../ink/ink10.xml"/><Relationship Id="rId5" Type="http://schemas.openxmlformats.org/officeDocument/2006/relationships/customXml" Target="../ink/ink6.xml"/><Relationship Id="rId15" Type="http://schemas.openxmlformats.org/officeDocument/2006/relationships/customXml" Target="../ink/ink12.xml"/><Relationship Id="rId23" Type="http://schemas.openxmlformats.org/officeDocument/2006/relationships/image" Target="../media/image16.png"/><Relationship Id="rId10" Type="http://schemas.openxmlformats.org/officeDocument/2006/relationships/customXml" Target="../ink/ink9.xml"/><Relationship Id="rId19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customXml" Target="../ink/ink8.xml"/><Relationship Id="rId14" Type="http://schemas.openxmlformats.org/officeDocument/2006/relationships/image" Target="../media/image13.png"/><Relationship Id="rId22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planning.nps.gov/publicHome.cfm" TargetMode="External"/><Relationship Id="rId7" Type="http://schemas.openxmlformats.org/officeDocument/2006/relationships/hyperlink" Target="https://www.parks.wa.gov/Search?searchPhrase=Planning" TargetMode="External"/><Relationship Id="rId2" Type="http://schemas.openxmlformats.org/officeDocument/2006/relationships/hyperlink" Target="http://www.fs.usda.gov/sop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dfw.wa.gov/get-involved" TargetMode="External"/><Relationship Id="rId5" Type="http://schemas.openxmlformats.org/officeDocument/2006/relationships/hyperlink" Target="https://www.dnr.wa.gov/projects" TargetMode="External"/><Relationship Id="rId4" Type="http://schemas.openxmlformats.org/officeDocument/2006/relationships/hyperlink" Target="https://eplanning.blm.gov/eplanning-ui/hom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.usda.gov/sop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planning.blm.gov/eplanning-ui/home" TargetMode="External"/><Relationship Id="rId2" Type="http://schemas.openxmlformats.org/officeDocument/2006/relationships/hyperlink" Target="https://parkplanning.nps.gov/publicHome.cf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customXml" Target="../ink/ink3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B132C-4C39-C400-8430-05C4A0F05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 b="2479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6E82EC-AFAA-C909-CE8E-73033FC94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WORKING WITH LAND MANAGERS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8DAD6-DE64-6D85-0D23-57EB91FEA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WHO YA GONNA CALL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FB7AF-940A-688B-AEDE-12F86BBA30C3}"/>
              </a:ext>
            </a:extLst>
          </p:cNvPr>
          <p:cNvSpPr txBox="1"/>
          <p:nvPr/>
        </p:nvSpPr>
        <p:spPr>
          <a:xfrm>
            <a:off x="7030722" y="4137660"/>
            <a:ext cx="363727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69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89AC5-0F29-6D6C-8A0B-D0E71D8AE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FF1A1B-FD02-BE93-EEEB-64F7B38303AD}"/>
                  </a:ext>
                </a:extLst>
              </p14:cNvPr>
              <p14:cNvContentPartPr/>
              <p14:nvPr/>
            </p14:nvContentPartPr>
            <p14:xfrm>
              <a:off x="136980" y="1485180"/>
              <a:ext cx="95760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FF1A1B-FD02-BE93-EEEB-64F7B38303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80" y="1377540"/>
                <a:ext cx="106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1A62F87-BC4A-3AA2-2A72-FB84834C2A86}"/>
                  </a:ext>
                </a:extLst>
              </p14:cNvPr>
              <p14:cNvContentPartPr/>
              <p14:nvPr/>
            </p14:nvContentPartPr>
            <p14:xfrm>
              <a:off x="251100" y="37715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1A62F87-BC4A-3AA2-2A72-FB84834C2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7100" y="36635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CCD36A7-3149-1FA0-F3E4-E9D57FC86683}"/>
                  </a:ext>
                </a:extLst>
              </p14:cNvPr>
              <p14:cNvContentPartPr/>
              <p14:nvPr/>
            </p14:nvContentPartPr>
            <p14:xfrm>
              <a:off x="251100" y="3771540"/>
              <a:ext cx="61488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CCD36A7-3149-1FA0-F3E4-E9D57FC866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100" y="3663540"/>
                <a:ext cx="722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02B41A-6BC2-0D30-9C12-B19078CB972B}"/>
                  </a:ext>
                </a:extLst>
              </p14:cNvPr>
              <p14:cNvContentPartPr/>
              <p14:nvPr/>
            </p14:nvContentPartPr>
            <p14:xfrm>
              <a:off x="891180" y="3771540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02B41A-6BC2-0D30-9C12-B19078CB97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180" y="366354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AD31A9A-F551-A882-EB38-5D3317AB226B}"/>
                  </a:ext>
                </a:extLst>
              </p14:cNvPr>
              <p14:cNvContentPartPr/>
              <p14:nvPr/>
            </p14:nvContentPartPr>
            <p14:xfrm>
              <a:off x="6788700" y="1508580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AD31A9A-F551-A882-EB38-5D3317AB22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35060" y="140058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B22331-5270-4062-6140-A2D67E4AC55E}"/>
                  </a:ext>
                </a:extLst>
              </p14:cNvPr>
              <p14:cNvContentPartPr/>
              <p14:nvPr/>
            </p14:nvContentPartPr>
            <p14:xfrm>
              <a:off x="6077700" y="821340"/>
              <a:ext cx="1604520" cy="711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B22331-5270-4062-6140-A2D67E4AC5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3700" y="713700"/>
                <a:ext cx="1712160" cy="9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5EB396-6AC3-8DBA-E87D-01C4647714F2}"/>
                  </a:ext>
                </a:extLst>
              </p14:cNvPr>
              <p14:cNvContentPartPr/>
              <p14:nvPr/>
            </p14:nvContentPartPr>
            <p14:xfrm>
              <a:off x="6742980" y="146286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5EB396-6AC3-8DBA-E87D-01C4647714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25340" y="1444860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66230A2-0E67-0340-D7DF-0A8335164679}"/>
              </a:ext>
            </a:extLst>
          </p:cNvPr>
          <p:cNvGrpSpPr/>
          <p:nvPr/>
        </p:nvGrpSpPr>
        <p:grpSpPr>
          <a:xfrm>
            <a:off x="6591060" y="1462860"/>
            <a:ext cx="303840" cy="360"/>
            <a:chOff x="6591060" y="1462860"/>
            <a:chExt cx="3038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55A0DBC-8A00-7E48-210D-1ADB615D3F5B}"/>
                    </a:ext>
                  </a:extLst>
                </p14:cNvPr>
                <p14:cNvContentPartPr/>
                <p14:nvPr/>
              </p14:nvContentPartPr>
              <p14:xfrm>
                <a:off x="6651540" y="1462860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55A0DBC-8A00-7E48-210D-1ADB615D3F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2540" y="14538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BF0A3B-E209-CE0C-29B9-3ADFBD86B753}"/>
                    </a:ext>
                  </a:extLst>
                </p14:cNvPr>
                <p14:cNvContentPartPr/>
                <p14:nvPr/>
              </p14:nvContentPartPr>
              <p14:xfrm>
                <a:off x="6651540" y="1462860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BF0A3B-E209-CE0C-29B9-3ADFBD86B7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42540" y="14538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3CD5A6-9762-CA6F-8D40-7FA324E5126D}"/>
                    </a:ext>
                  </a:extLst>
                </p14:cNvPr>
                <p14:cNvContentPartPr/>
                <p14:nvPr/>
              </p14:nvContentPartPr>
              <p14:xfrm>
                <a:off x="6591060" y="1462860"/>
                <a:ext cx="30384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3CD5A6-9762-CA6F-8D40-7FA324E512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73060" y="1444860"/>
                  <a:ext cx="3394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A0CF49E-2EE7-F7A2-0D03-46E4C998C819}"/>
                  </a:ext>
                </a:extLst>
              </p14:cNvPr>
              <p14:cNvContentPartPr/>
              <p14:nvPr/>
            </p14:nvContentPartPr>
            <p14:xfrm>
              <a:off x="3521525" y="1963762"/>
              <a:ext cx="2374560" cy="66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A0CF49E-2EE7-F7A2-0D03-46E4C998C8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67885" y="1856122"/>
                <a:ext cx="24822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C0482C-6FD4-8FFE-E765-A679C514A261}"/>
                  </a:ext>
                </a:extLst>
              </p14:cNvPr>
              <p14:cNvContentPartPr/>
              <p14:nvPr/>
            </p14:nvContentPartPr>
            <p14:xfrm>
              <a:off x="600125" y="3287482"/>
              <a:ext cx="1745280" cy="15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C0482C-6FD4-8FFE-E765-A679C514A2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2485" y="3269842"/>
                <a:ext cx="178092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26AE4A62-F07F-E12C-FC20-9274E4E6A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64" y="0"/>
            <a:ext cx="1054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83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34C2-C3DC-4640-31E0-B1680B4A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07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WHO makes the contact ? </a:t>
            </a:r>
            <a:br>
              <a:rPr lang="en-US" dirty="0"/>
            </a:br>
            <a:r>
              <a:rPr lang="en-US" dirty="0"/>
              <a:t>WHO is the contact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F4747-7891-B570-190D-18C0D1A8E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79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AGENCY </a:t>
            </a:r>
          </a:p>
          <a:p>
            <a:r>
              <a:rPr lang="en-US" dirty="0"/>
              <a:t>Forest Service</a:t>
            </a:r>
          </a:p>
          <a:p>
            <a:pPr lvl="1"/>
            <a:r>
              <a:rPr lang="en-US" dirty="0"/>
              <a:t>Forest Level, District Ranger, Recreation Staff </a:t>
            </a:r>
          </a:p>
          <a:p>
            <a:pPr lvl="1"/>
            <a:r>
              <a:rPr lang="en-US" dirty="0"/>
              <a:t>Is the Forest asking for a SPC Single Point of Contact for planning purposes?</a:t>
            </a:r>
          </a:p>
          <a:p>
            <a:r>
              <a:rPr lang="en-US" dirty="0"/>
              <a:t> DNR , State Parks, Fish and Wildlife, </a:t>
            </a:r>
            <a:r>
              <a:rPr lang="en-US" dirty="0" err="1"/>
              <a:t>etc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BCHW</a:t>
            </a:r>
          </a:p>
          <a:p>
            <a:pPr marL="0" indent="0" algn="ctr">
              <a:buNone/>
            </a:pPr>
            <a:r>
              <a:rPr lang="en-US" dirty="0"/>
              <a:t>Chapter Level, Trail Projects Leader, State Level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PARTNER ORGANIZATIONS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1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409C-3F9B-7B02-BAA9-550DDFC4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BCHW Public Lands Committee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F1CA7-D6CD-83E2-510D-B274804D3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Regional Contacts with a monthly phone call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this concept working? Are there better ideas?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13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21A6B-D15D-52A8-81DC-823D8F5104EC}"/>
              </a:ext>
            </a:extLst>
          </p:cNvPr>
          <p:cNvSpPr txBox="1"/>
          <p:nvPr/>
        </p:nvSpPr>
        <p:spPr>
          <a:xfrm>
            <a:off x="545910" y="614148"/>
            <a:ext cx="678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Grants</a:t>
            </a:r>
          </a:p>
          <a:p>
            <a:r>
              <a:rPr lang="en-US" dirty="0"/>
              <a:t>Support Letters</a:t>
            </a:r>
          </a:p>
          <a:p>
            <a:r>
              <a:rPr lang="en-US" dirty="0"/>
              <a:t>Legislative</a:t>
            </a:r>
          </a:p>
          <a:p>
            <a:r>
              <a:rPr lang="en-US" dirty="0"/>
              <a:t>Volunteer Hours </a:t>
            </a:r>
          </a:p>
          <a:p>
            <a:r>
              <a:rPr lang="en-US" dirty="0"/>
              <a:t>Land Manager Agreements </a:t>
            </a:r>
          </a:p>
          <a:p>
            <a:r>
              <a:rPr lang="en-US" dirty="0"/>
              <a:t>	Forest Service – Volunteer Service Agreement 301a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1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54347-9A53-2BF6-BC10-3B7B47541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515E9-E457-4639-4775-A02F428A0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Wilderness Act </a:t>
            </a:r>
          </a:p>
          <a:p>
            <a:r>
              <a:rPr lang="en-US" dirty="0"/>
              <a:t>Volunteer Services Agreement – Forest Service </a:t>
            </a:r>
          </a:p>
          <a:p>
            <a:r>
              <a:rPr lang="en-US" dirty="0"/>
              <a:t>DNR  </a:t>
            </a:r>
            <a:r>
              <a:rPr lang="en-US"/>
              <a:t>- Adopt?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6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FDDE-CFDF-8C6A-FBD9-8D475DFD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RESOURCES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213161D-A3E8-7613-D144-FCFAEC9447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431634"/>
            <a:ext cx="10580653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FEDERAL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USDA Forest Service   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2"/>
              </a:rPr>
              <a:t>www.fs.usda.gov/sopa/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National Parks Planning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3"/>
              </a:rPr>
              <a:t>https://parkplanning.nps.gov/publicHome.cfm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BLM e-planning Website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4"/>
              </a:rPr>
              <a:t>https://eplanning.blm.gov/eplanning-ui/home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1155CC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STATE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Dept. of Natural Resources (DNR) 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5"/>
              </a:rPr>
              <a:t>https://www.dnr.wa.gov/projects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Washington Dept. of Fish and Wildlife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6"/>
              </a:rPr>
              <a:t>https://wdfw.wa.gov/get-involved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Washington State Parks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hlinkClick r:id="rId7"/>
              </a:rPr>
              <a:t>https://www.parks.wa.gov/Search?searchPhrase=Planning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6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5ADB-1718-5BA7-A7EB-871CD7C4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151FB-4FA7-08B5-08CB-2EF059F88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NEPA – National Environmental Policy Act (Federal)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– Categorical Exclusion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 – Environmental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7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BEED-4659-62C9-DF59-6CF79EB8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</a:t>
            </a:r>
            <a:r>
              <a:rPr lang="en-US" b="1" dirty="0"/>
              <a:t>ARE</a:t>
            </a:r>
            <a:r>
              <a:rPr lang="en-US" dirty="0"/>
              <a:t> you going to call?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18A50-FC3A-57E3-BDBF-608AE881D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USDA FOREST SERVICE </a:t>
            </a:r>
          </a:p>
          <a:p>
            <a:r>
              <a:rPr lang="en-US" dirty="0"/>
              <a:t>US FISH AND WILDLIFE</a:t>
            </a:r>
          </a:p>
          <a:p>
            <a:r>
              <a:rPr lang="en-US" dirty="0"/>
              <a:t>NATIONAL PARKS</a:t>
            </a:r>
          </a:p>
          <a:p>
            <a:r>
              <a:rPr lang="en-US" dirty="0"/>
              <a:t>BUREAU OF LAND MANAGEMENT </a:t>
            </a:r>
          </a:p>
          <a:p>
            <a:r>
              <a:rPr lang="en-US" dirty="0"/>
              <a:t>WASHINGTON STATE DEPT. OF NATURAL RESOURCES</a:t>
            </a:r>
          </a:p>
          <a:p>
            <a:r>
              <a:rPr lang="en-US" dirty="0"/>
              <a:t>WASHINGTON STATE FISH AND WILDLIFE </a:t>
            </a:r>
          </a:p>
          <a:p>
            <a:r>
              <a:rPr lang="en-US" dirty="0"/>
              <a:t>WASHINGTON STATE PARKS</a:t>
            </a:r>
          </a:p>
          <a:p>
            <a:r>
              <a:rPr lang="en-US" dirty="0"/>
              <a:t>COUNTY PARKS </a:t>
            </a:r>
          </a:p>
          <a:p>
            <a:r>
              <a:rPr lang="en-US" dirty="0"/>
              <a:t>DEPARTMENT OF RECLAMATION </a:t>
            </a:r>
          </a:p>
          <a:p>
            <a:r>
              <a:rPr lang="en-US" dirty="0"/>
              <a:t>LOCAL CITY AND REGIONAL PUBLIC AGENGIES</a:t>
            </a:r>
          </a:p>
          <a:p>
            <a:r>
              <a:rPr lang="en-US" dirty="0"/>
              <a:t>*PRIVATE TIMBER COMPANIES and PRIVATE LANDS</a:t>
            </a:r>
          </a:p>
        </p:txBody>
      </p:sp>
    </p:spTree>
    <p:extLst>
      <p:ext uri="{BB962C8B-B14F-4D97-AF65-F5344CB8AC3E}">
        <p14:creationId xmlns:p14="http://schemas.microsoft.com/office/powerpoint/2010/main" val="65037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5397B-2D7D-2411-B965-48D83DB96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you going to call?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0E9E-6CDA-1F22-2C89-BC46BA33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You want information</a:t>
            </a:r>
          </a:p>
          <a:p>
            <a:pPr marL="0" indent="0" algn="ctr">
              <a:buNone/>
            </a:pPr>
            <a:r>
              <a:rPr lang="en-US" sz="3200" dirty="0"/>
              <a:t>You are planning a ride </a:t>
            </a:r>
          </a:p>
          <a:p>
            <a:pPr marL="0" indent="0" algn="ctr">
              <a:buNone/>
            </a:pPr>
            <a:r>
              <a:rPr lang="en-US" sz="3200" dirty="0"/>
              <a:t>You have a concern</a:t>
            </a:r>
          </a:p>
          <a:p>
            <a:pPr marL="0" indent="0" algn="ctr">
              <a:buNone/>
            </a:pPr>
            <a:r>
              <a:rPr lang="en-US" sz="3200" dirty="0"/>
              <a:t>You need a sign</a:t>
            </a:r>
          </a:p>
          <a:p>
            <a:pPr marL="0" indent="0" algn="ctr">
              <a:buNone/>
            </a:pPr>
            <a:r>
              <a:rPr lang="en-US" sz="4800" dirty="0"/>
              <a:t>OR</a:t>
            </a:r>
          </a:p>
          <a:p>
            <a:pPr marL="0" indent="0" algn="ctr">
              <a:buNone/>
            </a:pPr>
            <a:r>
              <a:rPr lang="en-US" sz="4800" dirty="0"/>
              <a:t>You want to initiate a project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39A5-8951-9933-3C49-9A740E87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10" y="696037"/>
            <a:ext cx="3111691" cy="6687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My favorite sign</a:t>
            </a:r>
          </a:p>
        </p:txBody>
      </p:sp>
      <p:pic>
        <p:nvPicPr>
          <p:cNvPr id="5" name="Content Placeholder 4" descr="A sign on a post&#10;&#10;Description automatically generated with medium confidence">
            <a:extLst>
              <a:ext uri="{FF2B5EF4-FFF2-40B4-BE49-F238E27FC236}">
                <a16:creationId xmlns:a16="http://schemas.microsoft.com/office/drawing/2014/main" id="{C4FBF2CC-0961-60A8-79D3-9D470DBE6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13194" y="245661"/>
            <a:ext cx="6851176" cy="6441742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040A71-39EB-EF9F-1E3F-EC876F60D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5660" y="2057399"/>
            <a:ext cx="3780430" cy="3251580"/>
          </a:xfrm>
        </p:spPr>
        <p:txBody>
          <a:bodyPr/>
          <a:lstStyle/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 collaboration of the</a:t>
            </a:r>
          </a:p>
          <a:p>
            <a:pPr algn="ctr"/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Wind River Back Country Horsemen of Wyoming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Dept. of Interior, Bureau of Land Management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</a:p>
          <a:p>
            <a:pPr algn="ctr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Lander Cycling Club</a:t>
            </a:r>
          </a:p>
        </p:txBody>
      </p:sp>
    </p:spTree>
    <p:extLst>
      <p:ext uri="{BB962C8B-B14F-4D97-AF65-F5344CB8AC3E}">
        <p14:creationId xmlns:p14="http://schemas.microsoft.com/office/powerpoint/2010/main" val="263517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63A2-A5E1-FE59-C530-CAB52EA1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4969"/>
            <a:ext cx="10515600" cy="5721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Tracking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2690-E2EE-7BE5-848A-34393CD47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/>
          <a:lstStyle/>
          <a:p>
            <a:r>
              <a:rPr lang="en-US" dirty="0"/>
              <a:t>USDA US Forest Service   </a:t>
            </a:r>
          </a:p>
          <a:p>
            <a:pPr marL="0" indent="0">
              <a:buNone/>
            </a:pPr>
            <a:r>
              <a:rPr lang="en-US" dirty="0"/>
              <a:t>   Schedule of Proposed Actions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 </a:t>
            </a:r>
            <a:r>
              <a:rPr lang="en-US" b="0" i="0" dirty="0">
                <a:effectLst/>
                <a:latin typeface="Verdana" panose="020B0604030504040204" pitchFamily="34" charset="0"/>
                <a:hlinkClick r:id="rId2"/>
              </a:rPr>
              <a:t>www.fs.usda.gov/sopa/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NEPA – National Environmental Policy Act (Federal Agencies)</a:t>
            </a:r>
          </a:p>
          <a:p>
            <a:pPr marL="0" indent="0">
              <a:buNone/>
            </a:pPr>
            <a:r>
              <a:rPr lang="en-US" dirty="0"/>
              <a:t>   CE – Categorical Exclusion</a:t>
            </a:r>
          </a:p>
          <a:p>
            <a:pPr marL="0" indent="0">
              <a:buNone/>
            </a:pPr>
            <a:r>
              <a:rPr lang="en-US" dirty="0"/>
              <a:t>   Comment Period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Washington State Dept. Of Natural Resources </a:t>
            </a:r>
          </a:p>
          <a:p>
            <a:pPr marL="0" indent="0">
              <a:buNone/>
            </a:pPr>
            <a:r>
              <a:rPr lang="en-US" dirty="0"/>
              <a:t>   SEPA  - State Environmental Policy Act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D6D0-1618-7DAA-1C64-5E39071B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4286"/>
          </a:xfrm>
        </p:spPr>
        <p:txBody>
          <a:bodyPr/>
          <a:lstStyle/>
          <a:p>
            <a:pPr algn="ctr"/>
            <a:r>
              <a:rPr lang="en-US" dirty="0"/>
              <a:t>Federal Agency Planning sites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6F5504-AC4D-E2AE-86F9-F0A51D709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293133"/>
            <a:ext cx="10515600" cy="34163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Planning pages </a:t>
            </a:r>
            <a:r>
              <a:rPr lang="en-US" altLang="en-US" sz="1800" dirty="0">
                <a:solidFill>
                  <a:srgbClr val="222222"/>
                </a:solidFill>
                <a:cs typeface="Arial" panose="020B0604020202020204" pitchFamily="34" charset="0"/>
              </a:rPr>
              <a:t>for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projects and NEPA documents for federal public lands in your state or area: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US Forest Service Schedule of Proposed Actions (SOPA):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https://www.fs.usda.gov/sopa/index.php#:~:text=The%20Schedule%20of%20Proposed%20Actions,your%20interest%20in%20specific%20proposals.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National Park Service Park Planning Page: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https://parkplanning.nps.gov/publicHome.cfm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BLM e-planning website: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https://eplanning.blm.gov/eplanning-ui/home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4C78B-1225-7AC0-D026-837C309D4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69189D-67D6-8B44-D562-5D772792BE58}"/>
                  </a:ext>
                </a:extLst>
              </p14:cNvPr>
              <p14:cNvContentPartPr/>
              <p14:nvPr/>
            </p14:nvContentPartPr>
            <p14:xfrm>
              <a:off x="3038765" y="1541482"/>
              <a:ext cx="2023200" cy="247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69189D-67D6-8B44-D562-5D772792BE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84765" y="1433482"/>
                <a:ext cx="2130840" cy="4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88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BAE7F-DD46-9530-A8E3-759A5986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B3277-21DF-9613-3FED-0E1CEAB09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407F0-1181-76F4-8FDA-A244D23A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0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79AD-24B1-51EA-C535-3E8155D5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A108-99E3-B4A2-4C05-3E0EF2274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BC0CC-B518-253E-B721-2753778D1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4F861B-8E26-77F6-D008-9152DB280F31}"/>
                  </a:ext>
                </a:extLst>
              </p14:cNvPr>
              <p14:cNvContentPartPr/>
              <p14:nvPr/>
            </p14:nvContentPartPr>
            <p14:xfrm>
              <a:off x="1575540" y="2764620"/>
              <a:ext cx="3456360" cy="1054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4F861B-8E26-77F6-D008-9152DB280F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1900" y="2656620"/>
                <a:ext cx="3564000" cy="12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19259DA-0D59-D72D-FD14-8DE298D4F05D}"/>
                  </a:ext>
                </a:extLst>
              </p14:cNvPr>
              <p14:cNvContentPartPr/>
              <p14:nvPr/>
            </p14:nvContentPartPr>
            <p14:xfrm>
              <a:off x="4342860" y="294786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19259DA-0D59-D72D-FD14-8DE298D4F0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3860" y="29392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29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C208CF-5DB3-B0AD-48E4-468E41D2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D494C5-0BFD-469F-52C7-5715E800AEEE}"/>
                  </a:ext>
                </a:extLst>
              </p14:cNvPr>
              <p14:cNvContentPartPr/>
              <p14:nvPr/>
            </p14:nvContentPartPr>
            <p14:xfrm>
              <a:off x="157140" y="796140"/>
              <a:ext cx="2889360" cy="144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D494C5-0BFD-469F-52C7-5715E800AE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40" y="688500"/>
                <a:ext cx="2997000" cy="166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63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512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</vt:lpstr>
      <vt:lpstr>Calibri</vt:lpstr>
      <vt:lpstr>Calibri Light</vt:lpstr>
      <vt:lpstr>Tahoma</vt:lpstr>
      <vt:lpstr>Times New Roman</vt:lpstr>
      <vt:lpstr>Verdana</vt:lpstr>
      <vt:lpstr>Office Theme</vt:lpstr>
      <vt:lpstr>WORKING WITH LAND MANAGERS</vt:lpstr>
      <vt:lpstr>Who ARE you going to call? </vt:lpstr>
      <vt:lpstr>WHY are you going to call?</vt:lpstr>
      <vt:lpstr>My favorite sign</vt:lpstr>
      <vt:lpstr>Tracking projects</vt:lpstr>
      <vt:lpstr>Federal Agency Planning 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makes the contact ?  WHO is the contact ?</vt:lpstr>
      <vt:lpstr>BCHW Public Lands Committee </vt:lpstr>
      <vt:lpstr>PowerPoint Presentation</vt:lpstr>
      <vt:lpstr>PowerPoint Presentation</vt:lpstr>
      <vt:lpstr>RESOURCES </vt:lpstr>
      <vt:lpstr>definitions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LAND MANAGERS</dc:title>
  <dc:creator>Kathy Young</dc:creator>
  <cp:lastModifiedBy>12064</cp:lastModifiedBy>
  <cp:revision>1</cp:revision>
  <cp:lastPrinted>2023-01-27T18:44:45Z</cp:lastPrinted>
  <dcterms:created xsi:type="dcterms:W3CDTF">2023-01-17T17:46:36Z</dcterms:created>
  <dcterms:modified xsi:type="dcterms:W3CDTF">2023-01-27T18:45:46Z</dcterms:modified>
</cp:coreProperties>
</file>